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5" r:id="rId8"/>
    <p:sldId id="266" r:id="rId9"/>
    <p:sldId id="270" r:id="rId10"/>
    <p:sldId id="268" r:id="rId11"/>
    <p:sldId id="271" r:id="rId12"/>
    <p:sldId id="272" r:id="rId13"/>
    <p:sldId id="273" r:id="rId14"/>
    <p:sldId id="274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6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816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0800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8838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820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479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186918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230807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0283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1778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244603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6929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429CC2C-2CEC-49D4-9565-76DE8EF3D87E}" type="datetimeFigureOut">
              <a:rPr lang="ru-RU" smtClean="0"/>
              <a:pPr/>
              <a:t>25.08.2026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4BD2548F-D943-4114-BD4E-9041898339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08738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554763"/>
            <a:ext cx="11995688" cy="147501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Муниципальное бюджетное общеобразовательное учреждение </a:t>
            </a:r>
            <a:r>
              <a:rPr lang="ru-RU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                </a:t>
            </a:r>
            <a:r>
              <a:rPr lang="ru-RU" sz="6000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«</a:t>
            </a:r>
            <a:r>
              <a:rPr lang="ru-RU" sz="6000" b="1" dirty="0" err="1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Бейская</a:t>
            </a:r>
            <a:r>
              <a:rPr lang="ru-RU" sz="6000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/>
            </a:r>
            <a:br>
              <a:rPr lang="ru-RU" sz="6000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средняя общеобразовательная школа-интернат имени </a:t>
            </a:r>
            <a:r>
              <a:rPr lang="ru-RU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</a:br>
            <a:r>
              <a:rPr lang="ru-RU" sz="6000" b="1" dirty="0" smtClean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Н.П</a:t>
            </a:r>
            <a:r>
              <a:rPr lang="ru-RU" sz="6000" b="1" dirty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>. Князева»</a:t>
            </a:r>
            <a:r>
              <a:rPr lang="ru-RU" sz="6000" dirty="0">
                <a:solidFill>
                  <a:srgbClr val="0070C0"/>
                </a:solidFill>
                <a:latin typeface="Bahnschrift SemiLight Condensed" panose="020B0502040204020203" pitchFamily="34" charset="0"/>
              </a:rPr>
              <a:t/>
            </a:r>
            <a:br>
              <a:rPr lang="ru-RU" sz="6000" dirty="0">
                <a:solidFill>
                  <a:srgbClr val="0070C0"/>
                </a:solidFill>
                <a:latin typeface="Bahnschrift SemiLight Condensed" panose="020B0502040204020203" pitchFamily="34" charset="0"/>
              </a:rPr>
            </a:br>
            <a:endParaRPr lang="ru-RU" sz="6000" dirty="0">
              <a:solidFill>
                <a:srgbClr val="0070C0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4882" y="3161654"/>
            <a:ext cx="11610806" cy="3448373"/>
          </a:xfrm>
        </p:spPr>
        <p:txBody>
          <a:bodyPr>
            <a:normAutofit fontScale="32500" lnSpcReduction="20000"/>
          </a:bodyPr>
          <a:lstStyle/>
          <a:p>
            <a:pPr lvl="0"/>
            <a:r>
              <a:rPr lang="ru-RU" sz="11100" b="1" dirty="0" smtClean="0">
                <a:solidFill>
                  <a:srgbClr val="C00000"/>
                </a:solidFill>
              </a:rPr>
              <a:t>«</a:t>
            </a:r>
            <a:r>
              <a:rPr lang="ru-RU" sz="11100" b="1" dirty="0">
                <a:solidFill>
                  <a:srgbClr val="C00000"/>
                </a:solidFill>
              </a:rPr>
              <a:t>ДАР: </a:t>
            </a:r>
            <a:endParaRPr lang="ru-RU" sz="11100" b="1" dirty="0" smtClean="0">
              <a:solidFill>
                <a:srgbClr val="C00000"/>
              </a:solidFill>
            </a:endParaRPr>
          </a:p>
          <a:p>
            <a:pPr lvl="0"/>
            <a:r>
              <a:rPr lang="ru-RU" sz="11100" b="1" dirty="0">
                <a:solidFill>
                  <a:srgbClr val="C00000"/>
                </a:solidFill>
              </a:rPr>
              <a:t> </a:t>
            </a:r>
            <a:r>
              <a:rPr lang="ru-RU" sz="11100" b="1" dirty="0" smtClean="0">
                <a:solidFill>
                  <a:srgbClr val="C00000"/>
                </a:solidFill>
              </a:rPr>
              <a:t>        Достижения</a:t>
            </a:r>
            <a:r>
              <a:rPr lang="ru-RU" sz="11100" b="1" dirty="0">
                <a:solidFill>
                  <a:srgbClr val="C00000"/>
                </a:solidFill>
              </a:rPr>
              <a:t>, </a:t>
            </a:r>
            <a:endParaRPr lang="ru-RU" sz="11100" b="1" dirty="0" smtClean="0">
              <a:solidFill>
                <a:srgbClr val="C00000"/>
              </a:solidFill>
            </a:endParaRPr>
          </a:p>
          <a:p>
            <a:pPr lvl="0"/>
            <a:r>
              <a:rPr lang="ru-RU" sz="11100" b="1" dirty="0">
                <a:solidFill>
                  <a:srgbClr val="C00000"/>
                </a:solidFill>
              </a:rPr>
              <a:t> </a:t>
            </a:r>
            <a:r>
              <a:rPr lang="ru-RU" sz="11100" b="1" dirty="0" smtClean="0">
                <a:solidFill>
                  <a:srgbClr val="C00000"/>
                </a:solidFill>
              </a:rPr>
              <a:t>                                        Активация</a:t>
            </a:r>
            <a:r>
              <a:rPr lang="ru-RU" sz="11100" b="1" dirty="0">
                <a:solidFill>
                  <a:srgbClr val="C00000"/>
                </a:solidFill>
              </a:rPr>
              <a:t>, </a:t>
            </a:r>
            <a:endParaRPr lang="ru-RU" sz="11100" b="1" dirty="0" smtClean="0">
              <a:solidFill>
                <a:srgbClr val="C00000"/>
              </a:solidFill>
            </a:endParaRPr>
          </a:p>
          <a:p>
            <a:pPr lvl="0"/>
            <a:r>
              <a:rPr lang="ru-RU" sz="11100" b="1" dirty="0">
                <a:solidFill>
                  <a:srgbClr val="C00000"/>
                </a:solidFill>
              </a:rPr>
              <a:t> </a:t>
            </a:r>
            <a:r>
              <a:rPr lang="ru-RU" sz="11100" b="1" dirty="0" smtClean="0">
                <a:solidFill>
                  <a:srgbClr val="C00000"/>
                </a:solidFill>
              </a:rPr>
              <a:t>                                                                  Развитие»</a:t>
            </a:r>
          </a:p>
          <a:p>
            <a:pPr lvl="0" algn="ctr"/>
            <a:r>
              <a:rPr lang="ru-RU" sz="11100" dirty="0" smtClean="0">
                <a:solidFill>
                  <a:srgbClr val="C00000"/>
                </a:solidFill>
              </a:rPr>
              <a:t> </a:t>
            </a:r>
            <a:r>
              <a:rPr lang="ru-RU" sz="6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(система </a:t>
            </a:r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выявления, поддержки и развития одарённых детей в условиях сетевого взаимодействия базовой школы и </a:t>
            </a:r>
            <a:r>
              <a:rPr lang="ru-RU" sz="6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филиалов)</a:t>
            </a:r>
            <a:endParaRPr lang="ru-RU" sz="6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8233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0867" y="389760"/>
            <a:ext cx="6152828" cy="988332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Рожкова Екатерина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89355" y="2026526"/>
            <a:ext cx="6044340" cy="1786058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B2B2B2"/>
              </a:buClr>
              <a:buNone/>
            </a:pPr>
            <a:r>
              <a:rPr lang="ru-RU" sz="3200" b="1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Победитель </a:t>
            </a:r>
            <a:r>
              <a:rPr lang="ru-RU" sz="3200" dirty="0" err="1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ВсОШ</a:t>
            </a: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ОБЗР</a:t>
            </a:r>
            <a:r>
              <a:rPr lang="ru-RU" sz="3200" b="1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</a:p>
          <a:p>
            <a:pPr marL="0" lvl="0" indent="0">
              <a:buClr>
                <a:srgbClr val="B2B2B2"/>
              </a:buClr>
              <a:buNone/>
            </a:pPr>
            <a:r>
              <a:rPr lang="ru-RU" sz="3200" dirty="0" err="1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Ажеева</a:t>
            </a: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Дарья – </a:t>
            </a: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призёр; </a:t>
            </a:r>
          </a:p>
          <a:p>
            <a:pPr marL="0" lvl="0" indent="0">
              <a:buClr>
                <a:srgbClr val="B2B2B2"/>
              </a:buClr>
              <a:buNone/>
            </a:pPr>
            <a:r>
              <a:rPr lang="ru-RU" sz="3200" dirty="0" err="1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Маланчик</a:t>
            </a: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П.И. – </a:t>
            </a: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преподаватель.                      </a:t>
            </a:r>
            <a:endParaRPr lang="ru-RU" dirty="0"/>
          </a:p>
        </p:txBody>
      </p:sp>
      <p:pic>
        <p:nvPicPr>
          <p:cNvPr id="6" name="Объект 5" descr="C:\Users\777\Desktop\t0gCM73aDGBOt08cD2WZqOjITUAiWCG3VkVjlIPkYufTPueEwncOWp3g4SZornQGOs7e76iHPpR4LfLNt_1gVZZF (1).jpg"/>
          <p:cNvPicPr>
            <a:picLocks noGrp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014" b="12010"/>
          <a:stretch/>
        </p:blipFill>
        <p:spPr bwMode="auto">
          <a:xfrm>
            <a:off x="480446" y="1717990"/>
            <a:ext cx="5408909" cy="49307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636188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2957" y="654215"/>
            <a:ext cx="11029616" cy="9883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Егорова Ксения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402956" y="1728406"/>
            <a:ext cx="7795648" cy="49203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Призёр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конкурса проектно-исследовательских работ обучающихся имени Н.Ф. Катанова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направлению "Краеведение", руководитель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Горева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Е.В.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Открытой Межрегиональная научно-практической конференции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"Чтения имени Н.Г.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Булакина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секции "Психология", руководитель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Шефер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Л.Д.                                                     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Призёры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 секции "Краеведение" 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Шмырина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Маргарита, руководитель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Ушкова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Т.А.;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Василиса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Дипломом Юного исследователя в секции "Биология", руководитель Фролов И.В.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pic>
        <p:nvPicPr>
          <p:cNvPr id="7" name="Рисунок 6" descr="C:\Users\777\Downloads\IMG_20260729_142707_13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43" t="28777" r="36691" b="30395"/>
          <a:stretch/>
        </p:blipFill>
        <p:spPr bwMode="auto">
          <a:xfrm>
            <a:off x="8198604" y="1642547"/>
            <a:ext cx="3590440" cy="5006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26413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0867" y="389760"/>
            <a:ext cx="6152828" cy="988332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Петренко 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Элина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89355" y="2026525"/>
            <a:ext cx="6044340" cy="2204511"/>
          </a:xfrm>
        </p:spPr>
        <p:txBody>
          <a:bodyPr>
            <a:normAutofit fontScale="92500"/>
          </a:bodyPr>
          <a:lstStyle/>
          <a:p>
            <a:pPr marL="0" lvl="0" indent="0">
              <a:buClr>
                <a:srgbClr val="B2B2B2"/>
              </a:buClr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Призёр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Свято-</a:t>
            </a:r>
            <a:r>
              <a:rPr lang="ru-RU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Иннокентьевских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образовательных чтений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руководители: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Зубовой О.А. и Максимовой Н.С.</a:t>
            </a: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endParaRPr lang="ru-RU" dirty="0"/>
          </a:p>
        </p:txBody>
      </p:sp>
      <p:pic>
        <p:nvPicPr>
          <p:cNvPr id="5" name="Рисунок 4" descr="C:\Users\777\Desktop\Ex5y84P0CkMpgq108kPbzBlcEC1ssg8kIwKCAVHMsTL12dv2FSSQD9Y6sxVPhdRnes8u4D4ruXxsR-2oPxY1yZvs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70" t="23888" r="51584" b="24915"/>
          <a:stretch/>
        </p:blipFill>
        <p:spPr bwMode="auto">
          <a:xfrm>
            <a:off x="418330" y="2026526"/>
            <a:ext cx="5006076" cy="46133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83723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2957" y="654215"/>
            <a:ext cx="11029616" cy="9883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Егорова Ксения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402956" y="1728406"/>
            <a:ext cx="7795648" cy="49203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Призёр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конкурса проектно-исследовательских работ обучающихся имени Н.Ф. Катанова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направлению "Краеведение", руководитель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Горева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Е.В. 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 Открытой Межрегиональная научно-практической конференции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"Чтения имени Н.Г.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Булакина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секции "Психология", руководитель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Шефер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Л.Д.                                                     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Призёры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 секции "Краеведение" 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Шмырина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Маргарита, руководитель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Ушкова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Т.А.;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Василиса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Дипломом Юного исследователя в секции "Биология", руководитель Фролов И.В.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pic>
        <p:nvPicPr>
          <p:cNvPr id="7" name="Рисунок 6" descr="C:\Users\777\Downloads\IMG_20260729_142707_13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43" t="28777" r="36691" b="30395"/>
          <a:stretch/>
        </p:blipFill>
        <p:spPr bwMode="auto">
          <a:xfrm>
            <a:off x="8198604" y="1642547"/>
            <a:ext cx="3590440" cy="5006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62646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0867" y="389760"/>
            <a:ext cx="6152828" cy="988332"/>
          </a:xfrm>
        </p:spPr>
        <p:txBody>
          <a:bodyPr>
            <a:normAutofit/>
          </a:bodyPr>
          <a:lstStyle/>
          <a:p>
            <a:r>
              <a:rPr lang="ru-RU" sz="4400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Шушлебина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Анна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89355" y="2026525"/>
            <a:ext cx="6044340" cy="2204511"/>
          </a:xfrm>
        </p:spPr>
        <p:txBody>
          <a:bodyPr>
            <a:normAutofit/>
          </a:bodyPr>
          <a:lstStyle/>
          <a:p>
            <a:pPr marL="0" lvl="0" indent="0">
              <a:buClr>
                <a:srgbClr val="B2B2B2"/>
              </a:buClr>
              <a:buNone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Победитель Всероссийского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форума исследовательских и творческих работ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«Мы гордость Родины» </a:t>
            </a:r>
            <a:endParaRPr lang="ru-RU" dirty="0"/>
          </a:p>
        </p:txBody>
      </p:sp>
      <p:pic>
        <p:nvPicPr>
          <p:cNvPr id="6" name="Рисунок 5" descr="C:\Users\777\Downloads\IMG_20260729_210319_9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7" y="1866546"/>
            <a:ext cx="5294770" cy="4728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11573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2956" y="755299"/>
            <a:ext cx="11029616" cy="9883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филиалы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402956" y="1937634"/>
            <a:ext cx="7935132" cy="492036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Большемонокская</a:t>
            </a:r>
            <a:r>
              <a:rPr lang="ru-RU" sz="2800" b="1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  <a:r>
              <a:rPr lang="ru-RU" sz="2800" b="1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Казыгашев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Евгений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Кокоякова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Анна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sz="2800" b="1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Победители</a:t>
            </a:r>
            <a:r>
              <a:rPr lang="ru-RU" sz="28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Республиканской олимпиады</a:t>
            </a:r>
            <a:r>
              <a:rPr lang="ru-RU" sz="280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по хакасскому </a:t>
            </a:r>
            <a:r>
              <a:rPr lang="ru-RU" sz="28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языку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sz="2800" b="1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«Новониколаевская ООШ»: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Федосеевно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Маргарита </a:t>
            </a:r>
            <a:r>
              <a:rPr lang="ru-RU" sz="2800" b="1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Призёр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ХХХ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IV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Катановских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чтений, посвящённых году единства</a:t>
            </a:r>
            <a:r>
              <a:rPr lang="ru-RU" sz="280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арт-конкурсе красноречия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pic>
        <p:nvPicPr>
          <p:cNvPr id="6" name="Рисунок 5" descr="C:\Users\777\Downloads\IMG_20260729_195900_11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50" r="341" b="7440"/>
          <a:stretch/>
        </p:blipFill>
        <p:spPr bwMode="auto">
          <a:xfrm>
            <a:off x="8586062" y="1728406"/>
            <a:ext cx="3161654" cy="49051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867099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966" y="980716"/>
            <a:ext cx="11360257" cy="1013800"/>
          </a:xfrm>
        </p:spPr>
        <p:txBody>
          <a:bodyPr>
            <a:normAutofit fontScale="90000"/>
          </a:bodyPr>
          <a:lstStyle/>
          <a:p>
            <a:pPr lvl="0" algn="just">
              <a:spcBef>
                <a:spcPct val="20000"/>
              </a:spcBef>
              <a:spcAft>
                <a:spcPts val="600"/>
              </a:spcAft>
              <a:buClr>
                <a:srgbClr val="B2B2B2"/>
              </a:buClr>
              <a:buSzPct val="92000"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ИДЕЯ: </a:t>
            </a:r>
            <a:r>
              <a:rPr lang="ru-RU" sz="3400" cap="none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</a:t>
            </a:r>
            <a:r>
              <a:rPr lang="ru-RU" sz="3400" cap="none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оздание </a:t>
            </a:r>
            <a:r>
              <a:rPr lang="ru-RU" sz="3400" cap="none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 внедрение целостной модели работы с одарёнными детьми, объединяющей ресурсы базовой школы и четырёх филиалов. </a:t>
            </a:r>
            <a:endParaRPr lang="ru-RU" sz="3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450" y="2319981"/>
            <a:ext cx="11329261" cy="36783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Ключевая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— выход за рамки традиционной «подготовки к олимпиадам» и формирование системы, которая позволяет каждому ученику, независимо от места проживания, раскрыть свой потенциал через исследовательскую, проектную и творческую деятельность. Проект реализуется через индивидуальные образовательные маршруты, наставничество и сетевое взаимодействие с вузами и научными центрами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030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457" y="2586799"/>
            <a:ext cx="11515240" cy="1013800"/>
          </a:xfrm>
        </p:spPr>
        <p:txBody>
          <a:bodyPr>
            <a:noAutofit/>
          </a:bodyPr>
          <a:lstStyle/>
          <a:p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</a:t>
            </a:r>
            <a:r>
              <a:rPr lang="ru-RU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продукты </a:t>
            </a: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</a:t>
            </a: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endParaRPr lang="ru-RU" sz="31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7734552"/>
              </p:ext>
            </p:extLst>
          </p:nvPr>
        </p:nvGraphicFramePr>
        <p:xfrm>
          <a:off x="387457" y="3566160"/>
          <a:ext cx="11360257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7539">
                  <a:extLst>
                    <a:ext uri="{9D8B030D-6E8A-4147-A177-3AD203B41FA5}">
                      <a16:colId xmlns:a16="http://schemas.microsoft.com/office/drawing/2014/main" xmlns="" val="2716054567"/>
                    </a:ext>
                  </a:extLst>
                </a:gridCol>
                <a:gridCol w="2572718">
                  <a:extLst>
                    <a:ext uri="{9D8B030D-6E8A-4147-A177-3AD203B41FA5}">
                      <a16:colId xmlns:a16="http://schemas.microsoft.com/office/drawing/2014/main" xmlns="" val="2414622177"/>
                    </a:ext>
                  </a:extLst>
                </a:gridCol>
              </a:tblGrid>
              <a:tr h="2271506"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1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 индивидуальных образовательных маршрутов (ИОМ)</a:t>
                      </a:r>
                      <a:r>
                        <a:rPr lang="ru-RU" sz="3100" b="1" dirty="0" smtClean="0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одарённых детей. Разработаны и апробированы шаблоны и алгоритмы составления ИОМ, учитывающие специфику разных направлений (естественно-научное, гуманитарное, краеведческое).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45994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87457" y="653543"/>
            <a:ext cx="116392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srgbClr val="B2B2B2"/>
              </a:buClr>
              <a:buSzPct val="92000"/>
            </a:pPr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31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3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НАСТАВНИЧЕСТВА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опытные педагоги (Е.В. </a:t>
            </a:r>
            <a:r>
              <a:rPr lang="ru-RU" sz="3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Горева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П.И. </a:t>
            </a:r>
            <a:r>
              <a:rPr lang="ru-RU" sz="3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Маланчик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А.А. Фролова, И.В. Фролов, О.В. </a:t>
            </a:r>
            <a:r>
              <a:rPr lang="ru-RU" sz="3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Шушлебина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Л.Д. </a:t>
            </a:r>
            <a:r>
              <a:rPr lang="ru-RU" sz="3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Шефер</a:t>
            </a:r>
            <a:r>
              <a:rPr lang="ru-RU" sz="3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др.) сопровождают исследовательские проекты учащихся и олимпиадное движение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775347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9600075"/>
              </p:ext>
            </p:extLst>
          </p:nvPr>
        </p:nvGraphicFramePr>
        <p:xfrm>
          <a:off x="433953" y="595680"/>
          <a:ext cx="1136025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89016">
                  <a:extLst>
                    <a:ext uri="{9D8B030D-6E8A-4147-A177-3AD203B41FA5}">
                      <a16:colId xmlns:a16="http://schemas.microsoft.com/office/drawing/2014/main" xmlns="" val="2716054567"/>
                    </a:ext>
                  </a:extLst>
                </a:gridCol>
                <a:gridCol w="2371241">
                  <a:extLst>
                    <a:ext uri="{9D8B030D-6E8A-4147-A177-3AD203B41FA5}">
                      <a16:colId xmlns:a16="http://schemas.microsoft.com/office/drawing/2014/main" xmlns="" val="2414622177"/>
                    </a:ext>
                  </a:extLst>
                </a:gridCol>
              </a:tblGrid>
              <a:tr h="2271506">
                <a:tc>
                  <a:txBody>
                    <a:bodyPr/>
                    <a:lstStyle/>
                    <a:p>
                      <a:pPr marL="306000" marR="0" lvl="0" indent="-3060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B2B2B2"/>
                        </a:buClr>
                        <a:buSzPct val="92000"/>
                        <a:buFont typeface="Wingdings 2" panose="05020102010507070707" pitchFamily="18" charset="2"/>
                        <a:buChar char=""/>
                        <a:tabLst/>
                        <a:defRPr/>
                      </a:pPr>
                      <a:r>
                        <a:rPr kumimoji="0" lang="ru-RU" sz="3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Программы и сценарии школьных этапов </a:t>
                      </a:r>
                      <a:r>
                        <a:rPr kumimoji="0" lang="ru-RU" sz="31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ВсОШ</a:t>
                      </a:r>
                      <a:r>
                        <a:rPr kumimoji="0" lang="ru-RU" sz="3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научно-практических конференций.</a:t>
                      </a:r>
                      <a:r>
                        <a:rPr kumimoji="0" lang="ru-RU" sz="3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Пакет материалов для проведения школьного этапа олимпиад по всем предметам, а также регламенты и критерии оценки для школьных НПК.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45994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6150372"/>
              </p:ext>
            </p:extLst>
          </p:nvPr>
        </p:nvGraphicFramePr>
        <p:xfrm>
          <a:off x="433953" y="3521760"/>
          <a:ext cx="11360257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89016">
                  <a:extLst>
                    <a:ext uri="{9D8B030D-6E8A-4147-A177-3AD203B41FA5}">
                      <a16:colId xmlns:a16="http://schemas.microsoft.com/office/drawing/2014/main" xmlns="" val="2716054567"/>
                    </a:ext>
                  </a:extLst>
                </a:gridCol>
                <a:gridCol w="2371241">
                  <a:extLst>
                    <a:ext uri="{9D8B030D-6E8A-4147-A177-3AD203B41FA5}">
                      <a16:colId xmlns:a16="http://schemas.microsoft.com/office/drawing/2014/main" xmlns="" val="2414622177"/>
                    </a:ext>
                  </a:extLst>
                </a:gridCol>
              </a:tblGrid>
              <a:tr h="2271506">
                <a:tc>
                  <a:txBody>
                    <a:bodyPr/>
                    <a:lstStyle/>
                    <a:p>
                      <a:pPr marL="306000" marR="0" lvl="0" indent="-3060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B2B2B2"/>
                        </a:buClr>
                        <a:buSzPct val="92000"/>
                        <a:buFont typeface="Wingdings 2" panose="05020102010507070707" pitchFamily="18" charset="2"/>
                        <a:buChar char=""/>
                        <a:tabLst/>
                        <a:defRPr/>
                      </a:pPr>
                      <a:r>
                        <a:rPr kumimoji="0" lang="ru-RU" sz="3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Методические рекомендации для педагогов-наставников.</a:t>
                      </a:r>
                      <a:r>
                        <a:rPr kumimoji="0" lang="ru-RU" sz="3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Практические пособия по организации проектной и исследовательской деятельности учащихся, включая чек-листы для оценки работ и методику подготовки к публичным выступлениям (защитам).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459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6063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4334559"/>
              </p:ext>
            </p:extLst>
          </p:nvPr>
        </p:nvGraphicFramePr>
        <p:xfrm>
          <a:off x="433953" y="595680"/>
          <a:ext cx="11360257" cy="339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11525">
                  <a:extLst>
                    <a:ext uri="{9D8B030D-6E8A-4147-A177-3AD203B41FA5}">
                      <a16:colId xmlns:a16="http://schemas.microsoft.com/office/drawing/2014/main" xmlns="" val="2716054567"/>
                    </a:ext>
                  </a:extLst>
                </a:gridCol>
                <a:gridCol w="2448732">
                  <a:extLst>
                    <a:ext uri="{9D8B030D-6E8A-4147-A177-3AD203B41FA5}">
                      <a16:colId xmlns:a16="http://schemas.microsoft.com/office/drawing/2014/main" xmlns="" val="2414622177"/>
                    </a:ext>
                  </a:extLst>
                </a:gridCol>
              </a:tblGrid>
              <a:tr h="2271506">
                <a:tc>
                  <a:txBody>
                    <a:bodyPr/>
                    <a:lstStyle/>
                    <a:p>
                      <a:pPr marL="306000" marR="0" lvl="0" indent="-3060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B2B2B2"/>
                        </a:buClr>
                        <a:buSzPct val="92000"/>
                        <a:buFont typeface="Wingdings 2" panose="05020102010507070707" pitchFamily="18" charset="2"/>
                        <a:buChar char=""/>
                        <a:tabLst/>
                        <a:defRPr/>
                      </a:pPr>
                      <a:r>
                        <a:rPr kumimoji="0" lang="ru-RU" sz="3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Система мониторинга результативности.</a:t>
                      </a:r>
                      <a:r>
                        <a:rPr kumimoji="0" lang="ru-RU" sz="3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Внедрена внутренняя система оценки эффективности работы с одарёнными детьми, включающая не только подсчёт побед, но и анализ динамики личностного и </a:t>
                      </a:r>
                      <a:r>
                        <a:rPr kumimoji="0" lang="ru-RU" sz="3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метапредметного</a:t>
                      </a:r>
                      <a:r>
                        <a:rPr kumimoji="0" lang="ru-RU" sz="3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развития учащихся.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45994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2009972"/>
              </p:ext>
            </p:extLst>
          </p:nvPr>
        </p:nvGraphicFramePr>
        <p:xfrm>
          <a:off x="433953" y="3994200"/>
          <a:ext cx="11360257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7023">
                  <a:extLst>
                    <a:ext uri="{9D8B030D-6E8A-4147-A177-3AD203B41FA5}">
                      <a16:colId xmlns:a16="http://schemas.microsoft.com/office/drawing/2014/main" xmlns="" val="2716054567"/>
                    </a:ext>
                  </a:extLst>
                </a:gridCol>
                <a:gridCol w="2433234">
                  <a:extLst>
                    <a:ext uri="{9D8B030D-6E8A-4147-A177-3AD203B41FA5}">
                      <a16:colId xmlns:a16="http://schemas.microsoft.com/office/drawing/2014/main" xmlns="" val="2414622177"/>
                    </a:ext>
                  </a:extLst>
                </a:gridCol>
              </a:tblGrid>
              <a:tr h="2271506">
                <a:tc>
                  <a:txBody>
                    <a:bodyPr/>
                    <a:lstStyle/>
                    <a:p>
                      <a:pPr marL="306000" marR="0" lvl="0" indent="-3060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rgbClr val="B2B2B2"/>
                        </a:buClr>
                        <a:buSzPct val="92000"/>
                        <a:buFont typeface="Wingdings 2" panose="05020102010507070707" pitchFamily="18" charset="2"/>
                        <a:buChar char=""/>
                        <a:tabLst/>
                        <a:defRPr/>
                      </a:pPr>
                      <a:r>
                        <a:rPr kumimoji="0" lang="ru-RU" sz="3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Портфолио достижений учащихся и педагогов.</a:t>
                      </a:r>
                      <a:r>
                        <a:rPr kumimoji="0" lang="ru-RU" sz="3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Сформирована и поддерживается в актуальном состоянии база данных об успехах учеников и их наставников, которая используется для мотивации и трансляции опыта.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47459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86475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52221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</a:t>
            </a:r>
            <a:r>
              <a:rPr lang="ru-RU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369" y="1983782"/>
            <a:ext cx="11329261" cy="474248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⭐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ЭЛИТА ШКОЛЫ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наши ученики стабильно входят в число победителей и призёров региональных и всероссийских олимпиад и конференций: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ВсОШ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ОБЗР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призовые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места в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«Чтениях имени Н.Г.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Булакина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Н.Ф. Катанова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— Исследователь»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гордость Родины»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Тропой открытий В.И. Вернадского»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Особого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 заслуживает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Фролова Василиса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за учебный год завоевала более пяти значимых наград самого высокого уровня, став настоящей звездой школы. Вслед за ней — 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Фролов Яков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представлял Хакасию на Всероссийском конкурсе в Сочи!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956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81192" y="1148382"/>
            <a:ext cx="11029616" cy="988332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Фролова Василиса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 descr="C:\Users\777\Desktop\cJTpoYxVk6ffV0wN7bxe1776667245.jpg"/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83" r="17107"/>
          <a:stretch/>
        </p:blipFill>
        <p:spPr bwMode="auto">
          <a:xfrm>
            <a:off x="7470182" y="466187"/>
            <a:ext cx="4512586" cy="61360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2892425" y="1870768"/>
            <a:ext cx="4438273" cy="4731511"/>
          </a:xfrm>
        </p:spPr>
        <p:txBody>
          <a:bodyPr>
            <a:noAutofit/>
          </a:bodyPr>
          <a:lstStyle/>
          <a:p>
            <a:pPr algn="just"/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Победитель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заочного этапа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Всероссийского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конкурса исследовательских и творческих работ 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«Мы гордость Родины» и Призёр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очного Всероссийском форума, г. Москва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Призёр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Всероссийской конференции исследовательских работ "Тропой открытий В.И. Вернадского", Победитель в номинации "Лучший стендовый доклад" 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pic>
        <p:nvPicPr>
          <p:cNvPr id="16" name="Рисунок 15" descr="C:\Users\777\Desktop\uAh9C1FzyzKRpyvZY6XQGUHZ4-IwKvuqEv4v2J6Cr4uM_sK5H9WFqjIdcUHIVVBklZYvuT8HdoK3sc-I610Ocy4k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81" t="18819"/>
          <a:stretch/>
        </p:blipFill>
        <p:spPr bwMode="auto">
          <a:xfrm>
            <a:off x="123987" y="3069139"/>
            <a:ext cx="2892425" cy="3533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794417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2243" y="729658"/>
            <a:ext cx="4698565" cy="988332"/>
          </a:xfrm>
        </p:spPr>
        <p:txBody>
          <a:bodyPr/>
          <a:lstStyle/>
          <a:p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Фролов Яков</a:t>
            </a:r>
            <a:r>
              <a:rPr lang="ru-RU" sz="4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269423" y="2026525"/>
            <a:ext cx="6341385" cy="4454457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B2B2B2"/>
              </a:buClr>
              <a:buNone/>
            </a:pPr>
            <a:r>
              <a:rPr lang="ru-RU" sz="3200" dirty="0" smtClean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Лауреат </a:t>
            </a:r>
            <a:r>
              <a:rPr lang="ru-RU" sz="3200" dirty="0">
                <a:solidFill>
                  <a:srgbClr val="0F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Всероссийского конкурса, г. Сочи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Региональный этап Всероссийского конкурса "Я - Исследователь":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Призёры - Золотухина Марина и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Шушлебин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Владислав</a:t>
            </a:r>
          </a:p>
          <a:p>
            <a:pPr marL="0" lvl="0" indent="0">
              <a:buClr>
                <a:srgbClr val="B2B2B2"/>
              </a:buClr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Шушлебина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Викторовна</a:t>
            </a:r>
            <a:endParaRPr lang="ru-RU" sz="3200" dirty="0">
              <a:solidFill>
                <a:srgbClr val="B2B2B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269244471"/>
              </p:ext>
            </p:extLst>
          </p:nvPr>
        </p:nvGraphicFramePr>
        <p:xfrm>
          <a:off x="441767" y="537947"/>
          <a:ext cx="4599099" cy="5943035"/>
        </p:xfrm>
        <a:graphic>
          <a:graphicData uri="http://schemas.openxmlformats.org/presentationml/2006/ole">
            <p:oleObj spid="_x0000_s2061" name="Точечный рисунок" r:id="rId3" imgW="18866667" imgH="24380952" progId="PBrush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65492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81192" y="1148382"/>
            <a:ext cx="11029616" cy="98833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Победители Республиканской НПК, посвященной 80-летию Победы в Великой Отечественной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войне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sz="half" idx="2"/>
          </p:nvPr>
        </p:nvSpPr>
        <p:spPr>
          <a:xfrm>
            <a:off x="402957" y="1937634"/>
            <a:ext cx="5858358" cy="45406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Никита </a:t>
            </a:r>
            <a:r>
              <a:rPr lang="ru-RU" sz="3200" b="1" dirty="0" err="1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Мистратов</a:t>
            </a:r>
            <a:r>
              <a:rPr lang="ru-RU" sz="3200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и </a:t>
            </a:r>
            <a:endParaRPr lang="ru-RU" sz="3200" dirty="0" smtClean="0">
              <a:solidFill>
                <a:srgbClr val="1A1A1A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Василиса </a:t>
            </a:r>
            <a:r>
              <a:rPr lang="ru-RU" sz="3200" b="1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Фролова</a:t>
            </a:r>
            <a:r>
              <a:rPr lang="ru-RU" sz="3200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200" dirty="0" smtClean="0">
              <a:solidFill>
                <a:srgbClr val="1A1A1A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Руководителями </a:t>
            </a:r>
            <a:r>
              <a:rPr lang="ru-RU" sz="3200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проекта: </a:t>
            </a:r>
            <a:endParaRPr lang="ru-RU" sz="3200" dirty="0" smtClean="0">
              <a:solidFill>
                <a:srgbClr val="1A1A1A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Елена </a:t>
            </a:r>
            <a:r>
              <a:rPr lang="ru-RU" sz="3200" b="1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Владимировна </a:t>
            </a:r>
            <a:r>
              <a:rPr lang="ru-RU" sz="3200" b="1" dirty="0" err="1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Горева</a:t>
            </a:r>
            <a:r>
              <a:rPr lang="ru-RU" sz="3200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учитель истории и обществознания и </a:t>
            </a:r>
            <a:endParaRPr lang="ru-RU" sz="3200" dirty="0" smtClean="0">
              <a:solidFill>
                <a:srgbClr val="1A1A1A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Анна </a:t>
            </a:r>
            <a:r>
              <a:rPr lang="ru-RU" sz="3200" b="1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Александровна Фролова</a:t>
            </a:r>
            <a:r>
              <a:rPr lang="ru-RU" sz="3200" dirty="0">
                <a:solidFill>
                  <a:srgbClr val="1A1A1A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учитель математики.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pic>
        <p:nvPicPr>
          <p:cNvPr id="6" name="Рисунок 5" descr="C:\Users\777\Desktop\UZqpZBSoMnR9gAVu4dBO176354019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320" b="18441"/>
          <a:stretch/>
        </p:blipFill>
        <p:spPr bwMode="auto">
          <a:xfrm>
            <a:off x="6261315" y="1704814"/>
            <a:ext cx="5527728" cy="49258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03762152"/>
      </p:ext>
    </p:extLst>
  </p:cSld>
  <p:clrMapOvr>
    <a:masterClrMapping/>
  </p:clrMapOvr>
</p:sld>
</file>

<file path=ppt/theme/theme1.xml><?xml version="1.0" encoding="utf-8"?>
<a:theme xmlns:a="http://schemas.openxmlformats.org/drawingml/2006/main" name="Дивиденд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Дивиденд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TM03457464[[fn=Дивиденд]]</Template>
  <TotalTime>337</TotalTime>
  <Words>491</Words>
  <Application>Microsoft Office PowerPoint</Application>
  <PresentationFormat>Произвольный</PresentationFormat>
  <Paragraphs>60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Дивиденд</vt:lpstr>
      <vt:lpstr>Точечный рисунок</vt:lpstr>
      <vt:lpstr>Муниципальное бюджетное общеобразовательное учреждение                 «Бейская  средняя общеобразовательная школа-интернат имени  Н.П. Князева» </vt:lpstr>
      <vt:lpstr>ОСНОВНАЯ ИДЕЯ: создание и внедрение целостной модели работы с одарёнными детьми, объединяющей ресурсы базовой школы и четырёх филиалов. </vt:lpstr>
      <vt:lpstr>Разработаны методические продукты  и практические материалы</vt:lpstr>
      <vt:lpstr>Слайд 4</vt:lpstr>
      <vt:lpstr>Слайд 5</vt:lpstr>
      <vt:lpstr>Результативность проектА:</vt:lpstr>
      <vt:lpstr>Фролова Василиса  </vt:lpstr>
      <vt:lpstr>Фролов Яков </vt:lpstr>
      <vt:lpstr>Победители Республиканской НПК, посвященной 80-летию Победы в Великой Отечественной войне </vt:lpstr>
      <vt:lpstr>Рожкова Екатерина</vt:lpstr>
      <vt:lpstr>Егорова Ксения</vt:lpstr>
      <vt:lpstr>Петренко Элина</vt:lpstr>
      <vt:lpstr>Егорова Ксения</vt:lpstr>
      <vt:lpstr>Шушлебина Анна</vt:lpstr>
      <vt:lpstr>филиалы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               «Бейская средняя общеобразовательная школа-интернат имени Н.П. Князева»</dc:title>
  <dc:creator>RePack by Diakov</dc:creator>
  <cp:lastModifiedBy>Дом</cp:lastModifiedBy>
  <cp:revision>16</cp:revision>
  <dcterms:created xsi:type="dcterms:W3CDTF">2026-08-24T15:01:51Z</dcterms:created>
  <dcterms:modified xsi:type="dcterms:W3CDTF">2026-08-25T15:43:32Z</dcterms:modified>
</cp:coreProperties>
</file>